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401" r:id="rId2"/>
    <p:sldId id="436" r:id="rId3"/>
    <p:sldId id="443" r:id="rId4"/>
    <p:sldId id="448" r:id="rId5"/>
    <p:sldId id="437" r:id="rId6"/>
    <p:sldId id="446" r:id="rId7"/>
    <p:sldId id="438" r:id="rId8"/>
    <p:sldId id="439" r:id="rId9"/>
    <p:sldId id="444" r:id="rId10"/>
    <p:sldId id="445" r:id="rId11"/>
    <p:sldId id="442" r:id="rId12"/>
    <p:sldId id="440" r:id="rId13"/>
    <p:sldId id="441" r:id="rId14"/>
    <p:sldId id="447" r:id="rId15"/>
    <p:sldId id="402" r:id="rId16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0070C0"/>
    <a:srgbClr val="FCA380"/>
    <a:srgbClr val="FF7C80"/>
    <a:srgbClr val="8BB0F9"/>
    <a:srgbClr val="6659DD"/>
    <a:srgbClr val="FACD5C"/>
    <a:srgbClr val="4E0DA5"/>
    <a:srgbClr val="FF6699"/>
    <a:srgbClr val="F8C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2604" autoAdjust="0"/>
  </p:normalViewPr>
  <p:slideViewPr>
    <p:cSldViewPr>
      <p:cViewPr varScale="1">
        <p:scale>
          <a:sx n="90" d="100"/>
          <a:sy n="90" d="100"/>
        </p:scale>
        <p:origin x="900" y="96"/>
      </p:cViewPr>
      <p:guideLst>
        <p:guide orient="horz" pos="216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9482531-065D-41E7-A145-1D4707A5730B}" type="datetimeFigureOut">
              <a:rPr lang="zh-CN" altLang="en-US"/>
              <a:pPr>
                <a:defRPr/>
              </a:pPr>
              <a:t>2017-09-18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932DB9D-E44B-4536-A418-A5F632A38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774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79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6DDF1-9020-498A-8265-A55075CA9D53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1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0212E-DBB3-4806-A660-B776E40D16C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4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5F97A-FBBF-4ABF-A274-6746BB32EE1F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52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61882-5F18-40FE-B68C-62B53CBC0C8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2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2055A-3EA9-47DA-89B9-20297AFC41E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81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5281-A856-45E7-8342-234E23A34094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8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1B23B-D310-455E-A747-9CB0E292351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0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5AE25-3388-4160-8999-2B87A57DBB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6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23B6B-D19E-4BA7-9D10-7BF6CEE46D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8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001D6-93A1-4E1E-81E9-2F386FE0AE0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20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14E1BB67-AD3B-4BDE-BCE1-92F9A09469D8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13110190020@fudan.educ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79912" y="36447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Yang  Zhou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760" y="53732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Fudan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8" y="152477"/>
            <a:ext cx="3842983" cy="101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3" y="116632"/>
            <a:ext cx="2944622" cy="10159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rgbClr val="FACD5C"/>
                </a:solidFill>
              </a:rPr>
              <a:t>T</a:t>
            </a:r>
            <a:r>
              <a:rPr lang="en-US" altLang="zh-CN" sz="2800" b="1" dirty="0" smtClean="0"/>
              <a:t>hermal Conductivity Calculation of Argon </a:t>
            </a:r>
          </a:p>
          <a:p>
            <a:pPr algn="ctr"/>
            <a:r>
              <a:rPr lang="en-US" altLang="zh-CN" sz="2800" b="1" dirty="0" smtClean="0"/>
              <a:t>by Molecular Dynamics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08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ea typeface="微软雅黑" pitchFamily="34" charset="-122"/>
                <a:cs typeface="Times New Roman" pitchFamily="18" charset="0"/>
              </a:rPr>
              <a:t>Langevin</a:t>
            </a:r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 Ensemble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143644" y="993763"/>
                <a:ext cx="2105470" cy="521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44" y="993763"/>
                <a:ext cx="2105470" cy="521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143644" y="1514996"/>
                <a:ext cx="2465510" cy="5313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44" y="1514996"/>
                <a:ext cx="2465510" cy="531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927620" y="2157481"/>
                <a:ext cx="4128053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20" y="2157481"/>
                <a:ext cx="4128053" cy="410112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32277" y="2721955"/>
            <a:ext cx="265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Plank-Fokker Equation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148673" y="3220890"/>
                <a:ext cx="5357813" cy="1357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>
                                            <m:f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73" y="3220890"/>
                <a:ext cx="5357813" cy="1357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012950" y="4855660"/>
                <a:ext cx="102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50" y="4855660"/>
                <a:ext cx="1023293" cy="369332"/>
              </a:xfrm>
              <a:prstGeom prst="rect">
                <a:avLst/>
              </a:prstGeom>
              <a:blipFill>
                <a:blip r:embed="rId6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2002455" y="4708429"/>
                <a:ext cx="4572000" cy="7820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55" y="4708429"/>
                <a:ext cx="4572000" cy="782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264236" y="5823436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Liouville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Equation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727820" y="2721955"/>
            <a:ext cx="0" cy="27456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Properties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2384" y="1508297"/>
            <a:ext cx="3328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 square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displacement(MSD)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741133"/>
              </p:ext>
            </p:extLst>
          </p:nvPr>
        </p:nvGraphicFramePr>
        <p:xfrm>
          <a:off x="4211960" y="512089"/>
          <a:ext cx="4637924" cy="1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3022600" imgH="685800" progId="Equation.DSMT4">
                  <p:embed/>
                </p:oleObj>
              </mc:Choice>
              <mc:Fallback>
                <p:oleObj name="Equation" r:id="rId3" imgW="3022600" imgH="6858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12089"/>
                        <a:ext cx="4637924" cy="1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914335" y="1872689"/>
            <a:ext cx="1800200" cy="1452004"/>
            <a:chOff x="6228184" y="1124744"/>
            <a:chExt cx="2915816" cy="2351836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6228184" y="3476580"/>
              <a:ext cx="29158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228184" y="1124744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 13"/>
            <p:cNvSpPr/>
            <p:nvPr/>
          </p:nvSpPr>
          <p:spPr>
            <a:xfrm>
              <a:off x="6409711" y="1700808"/>
              <a:ext cx="2338753" cy="1600200"/>
            </a:xfrm>
            <a:custGeom>
              <a:avLst/>
              <a:gdLst>
                <a:gd name="connsiteX0" fmla="*/ 0 w 2338753"/>
                <a:gd name="connsiteY0" fmla="*/ 1600200 h 1600200"/>
                <a:gd name="connsiteX1" fmla="*/ 703384 w 2338753"/>
                <a:gd name="connsiteY1" fmla="*/ 1301261 h 1600200"/>
                <a:gd name="connsiteX2" fmla="*/ 2338753 w 2338753"/>
                <a:gd name="connsiteY2" fmla="*/ 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8753" h="1600200">
                  <a:moveTo>
                    <a:pt x="0" y="1600200"/>
                  </a:moveTo>
                  <a:cubicBezTo>
                    <a:pt x="156796" y="1584080"/>
                    <a:pt x="313592" y="1567961"/>
                    <a:pt x="703384" y="1301261"/>
                  </a:cubicBezTo>
                  <a:cubicBezTo>
                    <a:pt x="1093176" y="1034561"/>
                    <a:pt x="1715964" y="517280"/>
                    <a:pt x="2338753" y="0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409711" y="3284984"/>
              <a:ext cx="241076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068216" y="2780928"/>
              <a:ext cx="961192" cy="498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solid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8034725" y="2131576"/>
              <a:ext cx="1085820" cy="498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liquid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813606" y="3123226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48064" y="1844963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MSD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39497"/>
              </p:ext>
            </p:extLst>
          </p:nvPr>
        </p:nvGraphicFramePr>
        <p:xfrm>
          <a:off x="899592" y="4290771"/>
          <a:ext cx="3882161" cy="94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5" imgW="2806700" imgH="685800" progId="Equation.DSMT4">
                  <p:embed/>
                </p:oleObj>
              </mc:Choice>
              <mc:Fallback>
                <p:oleObj name="Equation" r:id="rId5" imgW="2806700" imgH="6858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90771"/>
                        <a:ext cx="3882161" cy="94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5868144" y="3992566"/>
            <a:ext cx="2006627" cy="1607647"/>
            <a:chOff x="5099112" y="3079646"/>
            <a:chExt cx="2935505" cy="2351836"/>
          </a:xfrm>
        </p:grpSpPr>
        <p:cxnSp>
          <p:nvCxnSpPr>
            <p:cNvPr id="22" name="直接箭头连接符 21"/>
            <p:cNvCxnSpPr/>
            <p:nvPr/>
          </p:nvCxnSpPr>
          <p:spPr>
            <a:xfrm>
              <a:off x="5118801" y="4740958"/>
              <a:ext cx="29158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5099112" y="3079646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任意多边形 23"/>
            <p:cNvSpPr/>
            <p:nvPr/>
          </p:nvSpPr>
          <p:spPr>
            <a:xfrm>
              <a:off x="5192597" y="3335792"/>
              <a:ext cx="2497016" cy="1908307"/>
            </a:xfrm>
            <a:custGeom>
              <a:avLst/>
              <a:gdLst>
                <a:gd name="connsiteX0" fmla="*/ 0 w 2497016"/>
                <a:gd name="connsiteY0" fmla="*/ 0 h 1908307"/>
                <a:gd name="connsiteX1" fmla="*/ 158262 w 2497016"/>
                <a:gd name="connsiteY1" fmla="*/ 1872761 h 1908307"/>
                <a:gd name="connsiteX2" fmla="*/ 360485 w 2497016"/>
                <a:gd name="connsiteY2" fmla="*/ 1248507 h 1908307"/>
                <a:gd name="connsiteX3" fmla="*/ 483577 w 2497016"/>
                <a:gd name="connsiteY3" fmla="*/ 1503484 h 1908307"/>
                <a:gd name="connsiteX4" fmla="*/ 597877 w 2497016"/>
                <a:gd name="connsiteY4" fmla="*/ 1248507 h 1908307"/>
                <a:gd name="connsiteX5" fmla="*/ 720969 w 2497016"/>
                <a:gd name="connsiteY5" fmla="*/ 1450730 h 1908307"/>
                <a:gd name="connsiteX6" fmla="*/ 975946 w 2497016"/>
                <a:gd name="connsiteY6" fmla="*/ 1362807 h 1908307"/>
                <a:gd name="connsiteX7" fmla="*/ 1081454 w 2497016"/>
                <a:gd name="connsiteY7" fmla="*/ 1406769 h 1908307"/>
                <a:gd name="connsiteX8" fmla="*/ 1336431 w 2497016"/>
                <a:gd name="connsiteY8" fmla="*/ 1406769 h 1908307"/>
                <a:gd name="connsiteX9" fmla="*/ 1503485 w 2497016"/>
                <a:gd name="connsiteY9" fmla="*/ 1459523 h 1908307"/>
                <a:gd name="connsiteX10" fmla="*/ 1784839 w 2497016"/>
                <a:gd name="connsiteY10" fmla="*/ 1380392 h 1908307"/>
                <a:gd name="connsiteX11" fmla="*/ 1943100 w 2497016"/>
                <a:gd name="connsiteY11" fmla="*/ 1406769 h 1908307"/>
                <a:gd name="connsiteX12" fmla="*/ 2259623 w 2497016"/>
                <a:gd name="connsiteY12" fmla="*/ 1397976 h 1908307"/>
                <a:gd name="connsiteX13" fmla="*/ 2391508 w 2497016"/>
                <a:gd name="connsiteY13" fmla="*/ 1450730 h 1908307"/>
                <a:gd name="connsiteX14" fmla="*/ 2497016 w 2497016"/>
                <a:gd name="connsiteY14" fmla="*/ 1450730 h 190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97016" h="1908307">
                  <a:moveTo>
                    <a:pt x="0" y="0"/>
                  </a:moveTo>
                  <a:cubicBezTo>
                    <a:pt x="49090" y="832338"/>
                    <a:pt x="98181" y="1664677"/>
                    <a:pt x="158262" y="1872761"/>
                  </a:cubicBezTo>
                  <a:cubicBezTo>
                    <a:pt x="218343" y="2080845"/>
                    <a:pt x="306266" y="1310053"/>
                    <a:pt x="360485" y="1248507"/>
                  </a:cubicBezTo>
                  <a:cubicBezTo>
                    <a:pt x="414704" y="1186961"/>
                    <a:pt x="444012" y="1503484"/>
                    <a:pt x="483577" y="1503484"/>
                  </a:cubicBezTo>
                  <a:cubicBezTo>
                    <a:pt x="523142" y="1503484"/>
                    <a:pt x="558312" y="1257299"/>
                    <a:pt x="597877" y="1248507"/>
                  </a:cubicBezTo>
                  <a:cubicBezTo>
                    <a:pt x="637442" y="1239715"/>
                    <a:pt x="657958" y="1431680"/>
                    <a:pt x="720969" y="1450730"/>
                  </a:cubicBezTo>
                  <a:cubicBezTo>
                    <a:pt x="783981" y="1469780"/>
                    <a:pt x="915865" y="1370134"/>
                    <a:pt x="975946" y="1362807"/>
                  </a:cubicBezTo>
                  <a:cubicBezTo>
                    <a:pt x="1036027" y="1355480"/>
                    <a:pt x="1021373" y="1399442"/>
                    <a:pt x="1081454" y="1406769"/>
                  </a:cubicBezTo>
                  <a:cubicBezTo>
                    <a:pt x="1141535" y="1414096"/>
                    <a:pt x="1266093" y="1397977"/>
                    <a:pt x="1336431" y="1406769"/>
                  </a:cubicBezTo>
                  <a:cubicBezTo>
                    <a:pt x="1406769" y="1415561"/>
                    <a:pt x="1428750" y="1463919"/>
                    <a:pt x="1503485" y="1459523"/>
                  </a:cubicBezTo>
                  <a:cubicBezTo>
                    <a:pt x="1578220" y="1455127"/>
                    <a:pt x="1711570" y="1389184"/>
                    <a:pt x="1784839" y="1380392"/>
                  </a:cubicBezTo>
                  <a:cubicBezTo>
                    <a:pt x="1858108" y="1371600"/>
                    <a:pt x="1863969" y="1403838"/>
                    <a:pt x="1943100" y="1406769"/>
                  </a:cubicBezTo>
                  <a:cubicBezTo>
                    <a:pt x="2022231" y="1409700"/>
                    <a:pt x="2184889" y="1390649"/>
                    <a:pt x="2259623" y="1397976"/>
                  </a:cubicBezTo>
                  <a:cubicBezTo>
                    <a:pt x="2334357" y="1405303"/>
                    <a:pt x="2351943" y="1441938"/>
                    <a:pt x="2391508" y="1450730"/>
                  </a:cubicBezTo>
                  <a:cubicBezTo>
                    <a:pt x="2431074" y="1459522"/>
                    <a:pt x="2497016" y="1450730"/>
                    <a:pt x="2497016" y="145073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52384" y="3448271"/>
            <a:ext cx="3854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 autocorrelation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function(VACF)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88660" y="3982994"/>
            <a:ext cx="63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VACF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25880" y="4943525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08648" y="4943525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57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1004760"/>
            <a:ext cx="2502024" cy="250202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6" name="直接连接符 5"/>
            <p:cNvCxnSpPr>
              <a:endCxn id="7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Box 3"/>
          <p:cNvSpPr txBox="1"/>
          <p:nvPr/>
        </p:nvSpPr>
        <p:spPr>
          <a:xfrm>
            <a:off x="142844" y="116632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Examples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92" y="910073"/>
            <a:ext cx="3600061" cy="27000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750533"/>
            <a:ext cx="3865394" cy="2822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37" y="914665"/>
            <a:ext cx="2592119" cy="25921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853517"/>
            <a:ext cx="3456384" cy="23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2870448" cy="28704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6" name="直接连接符 5"/>
            <p:cNvCxnSpPr>
              <a:endCxn id="7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Box 3"/>
          <p:cNvSpPr txBox="1"/>
          <p:nvPr/>
        </p:nvSpPr>
        <p:spPr>
          <a:xfrm>
            <a:off x="142844" y="116632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Examples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22" y="1124743"/>
            <a:ext cx="2938181" cy="29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Homework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1600" y="2060848"/>
            <a:ext cx="756084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一个代码，用Verlet算法数值求解N个Ar理想气体原子的牛顿方程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玻尔兹曼速率分布</a:t>
            </a:r>
          </a:p>
        </p:txBody>
      </p:sp>
    </p:spTree>
    <p:extLst>
      <p:ext uri="{BB962C8B-B14F-4D97-AF65-F5344CB8AC3E}">
        <p14:creationId xmlns:p14="http://schemas.microsoft.com/office/powerpoint/2010/main" val="21932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97913" y="3712359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Yang Zhou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5856" y="5373216"/>
            <a:ext cx="259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Fudan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8" y="152477"/>
            <a:ext cx="3842983" cy="101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3" y="116632"/>
            <a:ext cx="2944622" cy="101596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FOR YOUR ATTENTION!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15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7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Introduction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84" y="4715392"/>
            <a:ext cx="5040560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助教：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周阳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办公室：物理楼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224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13110190020@fudan.educn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 18502380069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sipianyezi2006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7584" y="4365104"/>
            <a:ext cx="678282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本课程共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次课：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次课为周阳讲授，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4-8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节为动手实验环节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4574" y="1534464"/>
            <a:ext cx="6480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深入理解分子动力学模拟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解热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传导过程涉及的基本物理知识，熟悉计算热导率的不同算法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热传导过程分子动力学模拟的核心控制参数与模拟步骤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影响热导的物理因素（声子平均自由程、温度效应、尺寸等）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910" y="1084494"/>
            <a:ext cx="328101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实验目的：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7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rgbClr val="FACD5C"/>
                </a:solidFill>
              </a:rPr>
              <a:t>B</a:t>
            </a:r>
            <a:r>
              <a:rPr lang="en-US" altLang="zh-CN" sz="2800" b="1" dirty="0" smtClean="0"/>
              <a:t>asic </a:t>
            </a:r>
            <a:r>
              <a:rPr lang="en-US" altLang="zh-CN" sz="2800" b="1" dirty="0"/>
              <a:t>Methods: Molecular Dynamical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18625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What &amp; Why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1412776"/>
            <a:ext cx="3048000" cy="3619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23928" y="1052736"/>
            <a:ext cx="45365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Molecular Dynamics(MD) is a commonly used method to study N-body systems.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can be used to study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Solar systems or universe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Atoms groups or solid, gas and liquid, DNA and even plasma under classical assumption.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Birds or other cluster systems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Equilibrium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Highly non-equilibrium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Correlation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130237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Conceptions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72749"/>
            <a:ext cx="1296144" cy="40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5038"/>
            <a:ext cx="5812738" cy="87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63653"/>
            <a:ext cx="2448272" cy="69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572000" y="1106429"/>
                <a:ext cx="3636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06429"/>
                <a:ext cx="363693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62" y="3246542"/>
            <a:ext cx="6352169" cy="364369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3" name="直接箭头连接符 12"/>
          <p:cNvCxnSpPr/>
          <p:nvPr/>
        </p:nvCxnSpPr>
        <p:spPr>
          <a:xfrm flipH="1">
            <a:off x="5580112" y="2938771"/>
            <a:ext cx="7170" cy="22594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563888" y="4005064"/>
            <a:ext cx="4444171" cy="2500154"/>
            <a:chOff x="4211960" y="3812052"/>
            <a:chExt cx="4444171" cy="2500154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812052"/>
              <a:ext cx="4444171" cy="2500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6028636" y="5364185"/>
              <a:ext cx="1080120" cy="216024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 of j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37910" y="4126783"/>
            <a:ext cx="2349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Structure &amp; Boundary</a:t>
            </a:r>
          </a:p>
        </p:txBody>
      </p:sp>
      <p:sp>
        <p:nvSpPr>
          <p:cNvPr id="18" name="矩形 17"/>
          <p:cNvSpPr/>
          <p:nvPr/>
        </p:nvSpPr>
        <p:spPr>
          <a:xfrm>
            <a:off x="665547" y="2017058"/>
            <a:ext cx="1865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Verlet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algorithm</a:t>
            </a:r>
          </a:p>
        </p:txBody>
      </p:sp>
      <p:sp>
        <p:nvSpPr>
          <p:cNvPr id="19" name="矩形 18"/>
          <p:cNvSpPr/>
          <p:nvPr/>
        </p:nvSpPr>
        <p:spPr>
          <a:xfrm>
            <a:off x="665547" y="1059856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Dynamical Equation</a:t>
            </a:r>
          </a:p>
        </p:txBody>
      </p:sp>
    </p:spTree>
    <p:extLst>
      <p:ext uri="{BB962C8B-B14F-4D97-AF65-F5344CB8AC3E}">
        <p14:creationId xmlns:p14="http://schemas.microsoft.com/office/powerpoint/2010/main" val="22497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Conceptions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9017" y="1034843"/>
            <a:ext cx="1750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Neighbor list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3996" y="1581595"/>
            <a:ext cx="6521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 order to reduce the calculation complexity of force from O(N^2) to O(N) , these could be done: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3996" y="2708920"/>
            <a:ext cx="55586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cut off the potential, so we can only calculate the summation over the atoms within the sphere.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save the atoms within the sphere and there’s no need to search the spheres for M steps.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when search for spheres after the M steps, there’s no need to find all the atoms within the sphere, but remove the atoms leaved and add the atoms get close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2693" y="2689090"/>
            <a:ext cx="1859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neighbor</a:t>
            </a:r>
            <a:endParaRPr lang="en-US" altLang="zh-CN" sz="20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82693" y="319411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neighbor list</a:t>
            </a:r>
            <a:endParaRPr lang="en-US" altLang="zh-CN" sz="20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62417" y="3708762"/>
            <a:ext cx="2675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 neighbor list</a:t>
            </a:r>
            <a:endParaRPr lang="en-US" altLang="zh-CN" sz="20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2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47" y="3156710"/>
            <a:ext cx="2362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21941" y="2626259"/>
            <a:ext cx="2943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Lennard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-Jones (LJ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Potential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428448" y="4037395"/>
                <a:ext cx="2126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𝑐𝑢𝑡𝑡𝑖𝑛𝑔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𝑟𝑎𝑑𝑖𝑢𝑠</m:t>
                      </m:r>
                    </m:oMath>
                  </m:oMathPara>
                </a14:m>
                <a:endPara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448" y="4037395"/>
                <a:ext cx="2126864" cy="276999"/>
              </a:xfrm>
              <a:prstGeom prst="rect">
                <a:avLst/>
              </a:prstGeom>
              <a:blipFill>
                <a:blip r:embed="rId3"/>
                <a:stretch>
                  <a:fillRect l="-860" r="-20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5606317" y="2184371"/>
            <a:ext cx="3199069" cy="2130023"/>
            <a:chOff x="5076056" y="578897"/>
            <a:chExt cx="3672408" cy="2445184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5076056" y="1998435"/>
              <a:ext cx="36724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5076056" y="578897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5220072" y="764704"/>
              <a:ext cx="2505808" cy="2039841"/>
            </a:xfrm>
            <a:custGeom>
              <a:avLst/>
              <a:gdLst>
                <a:gd name="connsiteX0" fmla="*/ 0 w 2505808"/>
                <a:gd name="connsiteY0" fmla="*/ 0 h 2039841"/>
                <a:gd name="connsiteX1" fmla="*/ 131885 w 2505808"/>
                <a:gd name="connsiteY1" fmla="*/ 1459523 h 2039841"/>
                <a:gd name="connsiteX2" fmla="*/ 404446 w 2505808"/>
                <a:gd name="connsiteY2" fmla="*/ 2039815 h 2039841"/>
                <a:gd name="connsiteX3" fmla="*/ 826477 w 2505808"/>
                <a:gd name="connsiteY3" fmla="*/ 1441939 h 2039841"/>
                <a:gd name="connsiteX4" fmla="*/ 2505808 w 2505808"/>
                <a:gd name="connsiteY4" fmla="*/ 1266092 h 2039841"/>
                <a:gd name="connsiteX5" fmla="*/ 2505808 w 2505808"/>
                <a:gd name="connsiteY5" fmla="*/ 1266092 h 203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808" h="2039841">
                  <a:moveTo>
                    <a:pt x="0" y="0"/>
                  </a:moveTo>
                  <a:cubicBezTo>
                    <a:pt x="32238" y="559777"/>
                    <a:pt x="64477" y="1119554"/>
                    <a:pt x="131885" y="1459523"/>
                  </a:cubicBezTo>
                  <a:cubicBezTo>
                    <a:pt x="199293" y="1799492"/>
                    <a:pt x="288681" y="2042746"/>
                    <a:pt x="404446" y="2039815"/>
                  </a:cubicBezTo>
                  <a:cubicBezTo>
                    <a:pt x="520211" y="2036884"/>
                    <a:pt x="476250" y="1570893"/>
                    <a:pt x="826477" y="1441939"/>
                  </a:cubicBezTo>
                  <a:cubicBezTo>
                    <a:pt x="1176704" y="1312985"/>
                    <a:pt x="2505808" y="1266092"/>
                    <a:pt x="2505808" y="1266092"/>
                  </a:cubicBezTo>
                  <a:lnTo>
                    <a:pt x="2505808" y="126609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588224" y="1562581"/>
              <a:ext cx="0" cy="936104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 11"/>
            <p:cNvSpPr/>
            <p:nvPr/>
          </p:nvSpPr>
          <p:spPr>
            <a:xfrm>
              <a:off x="6152946" y="2008468"/>
              <a:ext cx="488092" cy="154213"/>
            </a:xfrm>
            <a:custGeom>
              <a:avLst/>
              <a:gdLst>
                <a:gd name="connsiteX0" fmla="*/ 0 w 488092"/>
                <a:gd name="connsiteY0" fmla="*/ 154213 h 154213"/>
                <a:gd name="connsiteX1" fmla="*/ 439615 w 488092"/>
                <a:gd name="connsiteY1" fmla="*/ 13536 h 154213"/>
                <a:gd name="connsiteX2" fmla="*/ 457200 w 488092"/>
                <a:gd name="connsiteY2" fmla="*/ 13536 h 15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092" h="154213">
                  <a:moveTo>
                    <a:pt x="0" y="154213"/>
                  </a:moveTo>
                  <a:lnTo>
                    <a:pt x="439615" y="13536"/>
                  </a:lnTo>
                  <a:cubicBezTo>
                    <a:pt x="515815" y="-9910"/>
                    <a:pt x="486507" y="1813"/>
                    <a:pt x="457200" y="13536"/>
                  </a:cubicBezTo>
                </a:path>
              </a:pathLst>
            </a:cu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6641037" y="1385483"/>
              <a:ext cx="414926" cy="423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r</a:t>
              </a:r>
              <a:r>
                <a:rPr lang="en-US" altLang="zh-CN" b="1" i="1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c</a:t>
              </a:r>
              <a:endParaRPr lang="zh-CN" altLang="en-US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631795" y="1687623"/>
              <a:ext cx="0" cy="13364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5642330" y="1702617"/>
                  <a:ext cx="240181" cy="3179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altLang="zh-CN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330" y="1702617"/>
                  <a:ext cx="240181" cy="317984"/>
                </a:xfrm>
                <a:prstGeom prst="rect">
                  <a:avLst/>
                </a:prstGeom>
                <a:blipFill>
                  <a:blip r:embed="rId4"/>
                  <a:stretch>
                    <a:fillRect l="-11765" r="-11765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637765" y="2641207"/>
            <a:ext cx="144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Potential</a:t>
            </a:r>
          </a:p>
        </p:txBody>
      </p:sp>
      <p:sp>
        <p:nvSpPr>
          <p:cNvPr id="17" name="矩形 16"/>
          <p:cNvSpPr/>
          <p:nvPr/>
        </p:nvSpPr>
        <p:spPr>
          <a:xfrm>
            <a:off x="637765" y="4873455"/>
            <a:ext cx="271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 Distribution</a:t>
            </a:r>
          </a:p>
        </p:txBody>
      </p:sp>
      <p:sp>
        <p:nvSpPr>
          <p:cNvPr id="18" name="矩形 17"/>
          <p:cNvSpPr/>
          <p:nvPr/>
        </p:nvSpPr>
        <p:spPr>
          <a:xfrm>
            <a:off x="3491880" y="4865437"/>
            <a:ext cx="4480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Gaussian distribution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 Temperature 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91880" y="5301208"/>
            <a:ext cx="47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Clear out the drift and remaining rotation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21" name="直接连接符 20"/>
            <p:cNvCxnSpPr>
              <a:endCxn id="22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42844" y="116632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Conceptions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5259" y="974882"/>
            <a:ext cx="1228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721443" y="879166"/>
                <a:ext cx="106978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43" y="879166"/>
                <a:ext cx="1069780" cy="67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31039" y="906572"/>
                <a:ext cx="3733843" cy="484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Atomic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039" y="906572"/>
                <a:ext cx="3733843" cy="484043"/>
              </a:xfrm>
              <a:prstGeom prst="rect">
                <a:avLst/>
              </a:prstGeom>
              <a:blipFill>
                <a:blip r:embed="rId3"/>
                <a:stretch>
                  <a:fillRect l="-1471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21443" y="1505944"/>
                <a:ext cx="5311903" cy="484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Atomic Potential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43" y="1505944"/>
                <a:ext cx="5311903" cy="484876"/>
              </a:xfrm>
              <a:prstGeom prst="rect">
                <a:avLst/>
              </a:prstGeom>
              <a:blipFill>
                <a:blip r:embed="rId4"/>
                <a:stretch>
                  <a:fillRect l="-917" t="-78750" b="-1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65259" y="2137022"/>
            <a:ext cx="186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855344" y="2021422"/>
                <a:ext cx="222407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4" y="2021422"/>
                <a:ext cx="222407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065259" y="2809106"/>
            <a:ext cx="140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Pressure</a:t>
            </a:r>
          </a:p>
        </p:txBody>
      </p:sp>
      <p:sp>
        <p:nvSpPr>
          <p:cNvPr id="11" name="矩形 10"/>
          <p:cNvSpPr/>
          <p:nvPr/>
        </p:nvSpPr>
        <p:spPr>
          <a:xfrm>
            <a:off x="2721443" y="2809106"/>
            <a:ext cx="166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Virial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Thorem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608716" y="2623338"/>
                <a:ext cx="2767361" cy="730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𝑝𝑉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716" y="2623338"/>
                <a:ext cx="2767361" cy="730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006903" y="3507744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distribution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function(RDF)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16" y="3350817"/>
            <a:ext cx="3252787" cy="79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1649690" y="4250964"/>
            <a:ext cx="289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Pair-Correlation function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59" y="4186144"/>
            <a:ext cx="1995166" cy="52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188453" cy="152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19" name="直接连接符 18"/>
            <p:cNvCxnSpPr>
              <a:endCxn id="2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TextBox 3"/>
          <p:cNvSpPr txBox="1"/>
          <p:nvPr/>
        </p:nvSpPr>
        <p:spPr>
          <a:xfrm>
            <a:off x="142844" y="116632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Properties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28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NVT Ensemble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984082" y="918878"/>
                <a:ext cx="2105470" cy="521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82" y="918878"/>
                <a:ext cx="2105470" cy="521233"/>
              </a:xfrm>
              <a:prstGeom prst="rect">
                <a:avLst/>
              </a:prstGeom>
              <a:blipFill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984082" y="1440111"/>
                <a:ext cx="2465510" cy="529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82" y="1440111"/>
                <a:ext cx="2465510" cy="529825"/>
              </a:xfrm>
              <a:prstGeom prst="rect">
                <a:avLst/>
              </a:prstGeom>
              <a:blipFill>
                <a:blip r:embed="rId3"/>
                <a:stretch>
                  <a:fillRect l="-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984081" y="1977948"/>
                <a:ext cx="2465512" cy="532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81" y="1977948"/>
                <a:ext cx="2465512" cy="532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984080" y="2533798"/>
                <a:ext cx="3257599" cy="704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80" y="2533798"/>
                <a:ext cx="3257599" cy="704616"/>
              </a:xfrm>
              <a:prstGeom prst="rect">
                <a:avLst/>
              </a:prstGeom>
              <a:blipFill>
                <a:blip r:embed="rId5"/>
                <a:stretch>
                  <a:fillRect l="-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987901" y="3238414"/>
                <a:ext cx="3295624" cy="639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901" y="3238414"/>
                <a:ext cx="3295624" cy="639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984082" y="3878846"/>
                <a:ext cx="2563281" cy="640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82" y="3878846"/>
                <a:ext cx="2563281" cy="640432"/>
              </a:xfrm>
              <a:prstGeom prst="rect">
                <a:avLst/>
              </a:prstGeom>
              <a:blipFill>
                <a:blip r:embed="rId7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832015" y="4566423"/>
            <a:ext cx="360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L=3N is degree of freedom(</a:t>
            </a:r>
            <a:r>
              <a:rPr lang="en-US" altLang="zh-CN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dof</a:t>
            </a:r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err="1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13621" y="1440111"/>
            <a:ext cx="850955" cy="537837"/>
          </a:xfrm>
          <a:prstGeom prst="rect">
            <a:avLst/>
          </a:pr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29511" y="1561471"/>
            <a:ext cx="144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Feedback force</a:t>
            </a:r>
            <a:endParaRPr lang="zh-CN" altLang="en-US" dirty="0" err="1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6115358" y="2052163"/>
            <a:ext cx="260280" cy="2418954"/>
          </a:xfrm>
          <a:prstGeom prst="rightBrace">
            <a:avLst>
              <a:gd name="adj1" fmla="val 142758"/>
              <a:gd name="adj2" fmla="val 50000"/>
            </a:avLst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12474" y="3134851"/>
            <a:ext cx="216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Dynamics of Nose-Hoover Chain</a:t>
            </a:r>
            <a:endParaRPr lang="zh-CN" altLang="en-US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2912074" y="4918908"/>
                <a:ext cx="1561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074" y="4918908"/>
                <a:ext cx="1561710" cy="369332"/>
              </a:xfrm>
              <a:prstGeom prst="rect">
                <a:avLst/>
              </a:prstGeom>
              <a:blipFill>
                <a:blip r:embed="rId8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4538086" y="4918908"/>
                <a:ext cx="1448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86" y="4918908"/>
                <a:ext cx="1448602" cy="369332"/>
              </a:xfrm>
              <a:prstGeom prst="rect">
                <a:avLst/>
              </a:prstGeom>
              <a:blipFill>
                <a:blip r:embed="rId9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6361968" y="4913108"/>
                <a:ext cx="2254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relaxation time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68" y="4913108"/>
                <a:ext cx="2254207" cy="369332"/>
              </a:xfrm>
              <a:prstGeom prst="rect">
                <a:avLst/>
              </a:prstGeom>
              <a:blipFill>
                <a:blip r:embed="rId10"/>
                <a:stretch>
                  <a:fillRect t="-9836" r="-18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484674" y="531519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power of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heatbath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2952969" y="5377746"/>
                <a:ext cx="3922741" cy="623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69" y="5377746"/>
                <a:ext cx="3922741" cy="6236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1547664" y="6001443"/>
                <a:ext cx="6733350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6001443"/>
                <a:ext cx="6733350" cy="7630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7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94de473a2ecac145efb29632742c94ebc7be98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30074</TotalTime>
  <Pages>0</Pages>
  <Words>422</Words>
  <Characters>0</Characters>
  <Application>Microsoft Office PowerPoint</Application>
  <DocSecurity>0</DocSecurity>
  <PresentationFormat>全屏显示(4:3)</PresentationFormat>
  <Lines>0</Lines>
  <Paragraphs>111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黑体</vt:lpstr>
      <vt:lpstr>宋体</vt:lpstr>
      <vt:lpstr>微软雅黑</vt:lpstr>
      <vt:lpstr>Arial</vt:lpstr>
      <vt:lpstr>Calibri</vt:lpstr>
      <vt:lpstr>Cambria</vt:lpstr>
      <vt:lpstr>Cambria Math</vt:lpstr>
      <vt:lpstr>Centaur</vt:lpstr>
      <vt:lpstr>Times New Roman</vt:lpstr>
      <vt:lpstr>主题1</vt:lpstr>
      <vt:lpstr>MathType 6.0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vance</dc:creator>
  <cp:lastModifiedBy>yang zhou</cp:lastModifiedBy>
  <cp:revision>1276</cp:revision>
  <cp:lastPrinted>2013-04-10T14:14:11Z</cp:lastPrinted>
  <dcterms:created xsi:type="dcterms:W3CDTF">2012-07-01T05:49:28Z</dcterms:created>
  <dcterms:modified xsi:type="dcterms:W3CDTF">2017-09-18T12:15:36Z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